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4" r:id="rId1"/>
  </p:sldMasterIdLst>
  <p:notesMasterIdLst>
    <p:notesMasterId r:id="rId18"/>
  </p:notesMasterIdLst>
  <p:sldIdLst>
    <p:sldId id="256" r:id="rId2"/>
    <p:sldId id="271" r:id="rId3"/>
    <p:sldId id="287" r:id="rId4"/>
    <p:sldId id="288" r:id="rId5"/>
    <p:sldId id="289" r:id="rId6"/>
    <p:sldId id="290" r:id="rId7"/>
    <p:sldId id="291" r:id="rId8"/>
    <p:sldId id="292" r:id="rId9"/>
    <p:sldId id="293" r:id="rId10"/>
    <p:sldId id="294" r:id="rId11"/>
    <p:sldId id="276" r:id="rId12"/>
    <p:sldId id="295" r:id="rId13"/>
    <p:sldId id="277" r:id="rId14"/>
    <p:sldId id="297" r:id="rId15"/>
    <p:sldId id="278" r:id="rId16"/>
    <p:sldId id="270"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8510F1A-ABA2-2C42-9543-7BFCE7ABFB89}">
          <p14:sldIdLst>
            <p14:sldId id="256"/>
            <p14:sldId id="271"/>
            <p14:sldId id="287"/>
            <p14:sldId id="288"/>
            <p14:sldId id="289"/>
            <p14:sldId id="290"/>
            <p14:sldId id="291"/>
            <p14:sldId id="292"/>
            <p14:sldId id="293"/>
            <p14:sldId id="294"/>
            <p14:sldId id="276"/>
            <p14:sldId id="295"/>
            <p14:sldId id="277"/>
            <p14:sldId id="297"/>
          </p14:sldIdLst>
        </p14:section>
        <p14:section name="Causes of Misclassification" id="{EF6D6C64-EC05-F24F-96F8-3815B6D4AF54}">
          <p14:sldIdLst>
            <p14:sldId id="278"/>
            <p14:sldId id="27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2919"/>
  </p:normalViewPr>
  <p:slideViewPr>
    <p:cSldViewPr snapToGrid="0" snapToObjects="1">
      <p:cViewPr varScale="1">
        <p:scale>
          <a:sx n="91" d="100"/>
          <a:sy n="91" d="100"/>
        </p:scale>
        <p:origin x="137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AF4FD23-D30D-794C-AEFD-EA48E6F6735F}" type="doc">
      <dgm:prSet loTypeId="urn:microsoft.com/office/officeart/2005/8/layout/venn1" loCatId="" qsTypeId="urn:microsoft.com/office/officeart/2005/8/quickstyle/simple1" qsCatId="simple" csTypeId="urn:microsoft.com/office/officeart/2005/8/colors/accent1_2" csCatId="accent1" phldr="1"/>
      <dgm:spPr/>
    </dgm:pt>
    <dgm:pt modelId="{3C5DD02B-E94E-0441-A0BC-DA462FEFAF95}">
      <dgm:prSet phldrT="[Text]"/>
      <dgm:spPr/>
      <dgm:t>
        <a:bodyPr/>
        <a:lstStyle/>
        <a:p>
          <a:r>
            <a:rPr lang="en-US" dirty="0"/>
            <a:t>Anxiety</a:t>
          </a:r>
        </a:p>
      </dgm:t>
    </dgm:pt>
    <dgm:pt modelId="{28AA1C40-C13F-A549-A471-0A139F04BC4B}" type="parTrans" cxnId="{47452263-65EB-3A4C-B913-F0C303B05406}">
      <dgm:prSet/>
      <dgm:spPr/>
      <dgm:t>
        <a:bodyPr/>
        <a:lstStyle/>
        <a:p>
          <a:endParaRPr lang="en-US"/>
        </a:p>
      </dgm:t>
    </dgm:pt>
    <dgm:pt modelId="{DF2297FD-8E91-6E49-8E3D-FD1A54181E7E}" type="sibTrans" cxnId="{47452263-65EB-3A4C-B913-F0C303B05406}">
      <dgm:prSet/>
      <dgm:spPr/>
      <dgm:t>
        <a:bodyPr/>
        <a:lstStyle/>
        <a:p>
          <a:endParaRPr lang="en-US"/>
        </a:p>
      </dgm:t>
    </dgm:pt>
    <dgm:pt modelId="{87BA87AB-152F-224D-A9D6-5F57C9706961}">
      <dgm:prSet phldrT="[Text]"/>
      <dgm:spPr/>
      <dgm:t>
        <a:bodyPr/>
        <a:lstStyle/>
        <a:p>
          <a:r>
            <a:rPr lang="en-US" dirty="0"/>
            <a:t>Depression</a:t>
          </a:r>
        </a:p>
      </dgm:t>
    </dgm:pt>
    <dgm:pt modelId="{2871DDE9-6C4B-904C-8D66-0997F756F449}" type="parTrans" cxnId="{9DEA5EF2-C1C4-024C-ABE8-58820A6D32DB}">
      <dgm:prSet/>
      <dgm:spPr/>
      <dgm:t>
        <a:bodyPr/>
        <a:lstStyle/>
        <a:p>
          <a:endParaRPr lang="en-US"/>
        </a:p>
      </dgm:t>
    </dgm:pt>
    <dgm:pt modelId="{A5B49B5F-3D6D-AF45-BB08-568B7E7A87EC}" type="sibTrans" cxnId="{9DEA5EF2-C1C4-024C-ABE8-58820A6D32DB}">
      <dgm:prSet/>
      <dgm:spPr/>
      <dgm:t>
        <a:bodyPr/>
        <a:lstStyle/>
        <a:p>
          <a:endParaRPr lang="en-US"/>
        </a:p>
      </dgm:t>
    </dgm:pt>
    <dgm:pt modelId="{0E4C0562-74C9-944A-8B3A-E10EC256075C}" type="pres">
      <dgm:prSet presAssocID="{DAF4FD23-D30D-794C-AEFD-EA48E6F6735F}" presName="compositeShape" presStyleCnt="0">
        <dgm:presLayoutVars>
          <dgm:chMax val="7"/>
          <dgm:dir/>
          <dgm:resizeHandles val="exact"/>
        </dgm:presLayoutVars>
      </dgm:prSet>
      <dgm:spPr/>
    </dgm:pt>
    <dgm:pt modelId="{92B6E624-9CFC-5244-803D-F3B10AB2FC9B}" type="pres">
      <dgm:prSet presAssocID="{3C5DD02B-E94E-0441-A0BC-DA462FEFAF95}" presName="circ1" presStyleLbl="vennNode1" presStyleIdx="0" presStyleCnt="2"/>
      <dgm:spPr/>
    </dgm:pt>
    <dgm:pt modelId="{9FE9507F-8CA3-CA4F-B8F0-BED8BB6440BE}" type="pres">
      <dgm:prSet presAssocID="{3C5DD02B-E94E-0441-A0BC-DA462FEFAF95}" presName="circ1Tx" presStyleLbl="revTx" presStyleIdx="0" presStyleCnt="0">
        <dgm:presLayoutVars>
          <dgm:chMax val="0"/>
          <dgm:chPref val="0"/>
          <dgm:bulletEnabled val="1"/>
        </dgm:presLayoutVars>
      </dgm:prSet>
      <dgm:spPr/>
    </dgm:pt>
    <dgm:pt modelId="{E331FDDA-E515-6444-9CC4-A91CCB8465A8}" type="pres">
      <dgm:prSet presAssocID="{87BA87AB-152F-224D-A9D6-5F57C9706961}" presName="circ2" presStyleLbl="vennNode1" presStyleIdx="1" presStyleCnt="2"/>
      <dgm:spPr/>
    </dgm:pt>
    <dgm:pt modelId="{DCB2F391-C18D-DB46-AB7A-6F097FED476C}" type="pres">
      <dgm:prSet presAssocID="{87BA87AB-152F-224D-A9D6-5F57C9706961}" presName="circ2Tx" presStyleLbl="revTx" presStyleIdx="0" presStyleCnt="0">
        <dgm:presLayoutVars>
          <dgm:chMax val="0"/>
          <dgm:chPref val="0"/>
          <dgm:bulletEnabled val="1"/>
        </dgm:presLayoutVars>
      </dgm:prSet>
      <dgm:spPr/>
    </dgm:pt>
  </dgm:ptLst>
  <dgm:cxnLst>
    <dgm:cxn modelId="{BBCFB013-BA02-4E49-B37C-949A1B850371}" type="presOf" srcId="{87BA87AB-152F-224D-A9D6-5F57C9706961}" destId="{DCB2F391-C18D-DB46-AB7A-6F097FED476C}" srcOrd="1" destOrd="0" presId="urn:microsoft.com/office/officeart/2005/8/layout/venn1"/>
    <dgm:cxn modelId="{A03B3C2A-6379-9745-B96A-1F4A856900D7}" type="presOf" srcId="{DAF4FD23-D30D-794C-AEFD-EA48E6F6735F}" destId="{0E4C0562-74C9-944A-8B3A-E10EC256075C}" srcOrd="0" destOrd="0" presId="urn:microsoft.com/office/officeart/2005/8/layout/venn1"/>
    <dgm:cxn modelId="{47452263-65EB-3A4C-B913-F0C303B05406}" srcId="{DAF4FD23-D30D-794C-AEFD-EA48E6F6735F}" destId="{3C5DD02B-E94E-0441-A0BC-DA462FEFAF95}" srcOrd="0" destOrd="0" parTransId="{28AA1C40-C13F-A549-A471-0A139F04BC4B}" sibTransId="{DF2297FD-8E91-6E49-8E3D-FD1A54181E7E}"/>
    <dgm:cxn modelId="{A2ED90B2-8F5A-9348-BA5A-2C5D03B3F615}" type="presOf" srcId="{3C5DD02B-E94E-0441-A0BC-DA462FEFAF95}" destId="{92B6E624-9CFC-5244-803D-F3B10AB2FC9B}" srcOrd="0" destOrd="0" presId="urn:microsoft.com/office/officeart/2005/8/layout/venn1"/>
    <dgm:cxn modelId="{5AF73EC2-C9D0-3F45-900F-330E4A13804A}" type="presOf" srcId="{3C5DD02B-E94E-0441-A0BC-DA462FEFAF95}" destId="{9FE9507F-8CA3-CA4F-B8F0-BED8BB6440BE}" srcOrd="1" destOrd="0" presId="urn:microsoft.com/office/officeart/2005/8/layout/venn1"/>
    <dgm:cxn modelId="{A3DDC3E9-C402-D449-BB48-009E79747E59}" type="presOf" srcId="{87BA87AB-152F-224D-A9D6-5F57C9706961}" destId="{E331FDDA-E515-6444-9CC4-A91CCB8465A8}" srcOrd="0" destOrd="0" presId="urn:microsoft.com/office/officeart/2005/8/layout/venn1"/>
    <dgm:cxn modelId="{9DEA5EF2-C1C4-024C-ABE8-58820A6D32DB}" srcId="{DAF4FD23-D30D-794C-AEFD-EA48E6F6735F}" destId="{87BA87AB-152F-224D-A9D6-5F57C9706961}" srcOrd="1" destOrd="0" parTransId="{2871DDE9-6C4B-904C-8D66-0997F756F449}" sibTransId="{A5B49B5F-3D6D-AF45-BB08-568B7E7A87EC}"/>
    <dgm:cxn modelId="{30165F5E-D144-1E42-B136-00914A6BC7A5}" type="presParOf" srcId="{0E4C0562-74C9-944A-8B3A-E10EC256075C}" destId="{92B6E624-9CFC-5244-803D-F3B10AB2FC9B}" srcOrd="0" destOrd="0" presId="urn:microsoft.com/office/officeart/2005/8/layout/venn1"/>
    <dgm:cxn modelId="{401A74BA-A086-F24A-A376-A351F40AC752}" type="presParOf" srcId="{0E4C0562-74C9-944A-8B3A-E10EC256075C}" destId="{9FE9507F-8CA3-CA4F-B8F0-BED8BB6440BE}" srcOrd="1" destOrd="0" presId="urn:microsoft.com/office/officeart/2005/8/layout/venn1"/>
    <dgm:cxn modelId="{74514225-EE0C-734D-A8E2-26B1005D9B74}" type="presParOf" srcId="{0E4C0562-74C9-944A-8B3A-E10EC256075C}" destId="{E331FDDA-E515-6444-9CC4-A91CCB8465A8}" srcOrd="2" destOrd="0" presId="urn:microsoft.com/office/officeart/2005/8/layout/venn1"/>
    <dgm:cxn modelId="{4424D0FC-3A44-2E41-B969-2B6F9B87E49F}" type="presParOf" srcId="{0E4C0562-74C9-944A-8B3A-E10EC256075C}" destId="{DCB2F391-C18D-DB46-AB7A-6F097FED476C}" srcOrd="3"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DA7B2AB-7B17-4B4A-8E1F-85839284FABD}" type="doc">
      <dgm:prSet loTypeId="urn:microsoft.com/office/officeart/2005/8/layout/arrow4" loCatId="" qsTypeId="urn:microsoft.com/office/officeart/2005/8/quickstyle/simple1" qsCatId="simple" csTypeId="urn:microsoft.com/office/officeart/2005/8/colors/accent1_2" csCatId="accent1" phldr="1"/>
      <dgm:spPr/>
      <dgm:t>
        <a:bodyPr/>
        <a:lstStyle/>
        <a:p>
          <a:endParaRPr lang="en-US"/>
        </a:p>
      </dgm:t>
    </dgm:pt>
    <dgm:pt modelId="{3AB2A64D-011E-EE48-BE6C-5AF6E1594D12}">
      <dgm:prSet phldrT="[Text]"/>
      <dgm:spPr/>
      <dgm:t>
        <a:bodyPr/>
        <a:lstStyle/>
        <a:p>
          <a:r>
            <a:rPr lang="en-US" dirty="0"/>
            <a:t>Can we properly categorize posts about Depression and Anxiety?</a:t>
          </a:r>
        </a:p>
      </dgm:t>
    </dgm:pt>
    <dgm:pt modelId="{477BE0FF-F9BF-E24A-9394-4D1C6C70EC29}" type="parTrans" cxnId="{8FC0B6D3-A234-5640-99E6-2CE0BD312037}">
      <dgm:prSet/>
      <dgm:spPr/>
      <dgm:t>
        <a:bodyPr/>
        <a:lstStyle/>
        <a:p>
          <a:endParaRPr lang="en-US"/>
        </a:p>
      </dgm:t>
    </dgm:pt>
    <dgm:pt modelId="{777D3CE5-AB64-A849-A9B1-EEC3D7E0A9B4}" type="sibTrans" cxnId="{8FC0B6D3-A234-5640-99E6-2CE0BD312037}">
      <dgm:prSet/>
      <dgm:spPr/>
      <dgm:t>
        <a:bodyPr/>
        <a:lstStyle/>
        <a:p>
          <a:endParaRPr lang="en-US"/>
        </a:p>
      </dgm:t>
    </dgm:pt>
    <dgm:pt modelId="{B04A26D4-7E6D-904C-AC87-BDBB85DF2B71}">
      <dgm:prSet phldrT="[Text]"/>
      <dgm:spPr/>
      <dgm:t>
        <a:bodyPr/>
        <a:lstStyle/>
        <a:p>
          <a:r>
            <a:rPr lang="en-US" dirty="0"/>
            <a:t>Given that there is might be significant overlap between the two?</a:t>
          </a:r>
        </a:p>
      </dgm:t>
    </dgm:pt>
    <dgm:pt modelId="{3E66FE95-DBFA-C143-BE1A-C54D5BD11AAC}" type="parTrans" cxnId="{E44D8238-8E51-DA4B-AFC3-2287042B4392}">
      <dgm:prSet/>
      <dgm:spPr/>
      <dgm:t>
        <a:bodyPr/>
        <a:lstStyle/>
        <a:p>
          <a:endParaRPr lang="en-US"/>
        </a:p>
      </dgm:t>
    </dgm:pt>
    <dgm:pt modelId="{5DE8B69F-1C14-DE47-B4F7-1543615B63DD}" type="sibTrans" cxnId="{E44D8238-8E51-DA4B-AFC3-2287042B4392}">
      <dgm:prSet/>
      <dgm:spPr/>
      <dgm:t>
        <a:bodyPr/>
        <a:lstStyle/>
        <a:p>
          <a:endParaRPr lang="en-US"/>
        </a:p>
      </dgm:t>
    </dgm:pt>
    <dgm:pt modelId="{045A9C69-5C79-6542-98EA-2324AA2FEAD3}" type="pres">
      <dgm:prSet presAssocID="{6DA7B2AB-7B17-4B4A-8E1F-85839284FABD}" presName="compositeShape" presStyleCnt="0">
        <dgm:presLayoutVars>
          <dgm:chMax val="2"/>
          <dgm:dir/>
          <dgm:resizeHandles val="exact"/>
        </dgm:presLayoutVars>
      </dgm:prSet>
      <dgm:spPr/>
    </dgm:pt>
    <dgm:pt modelId="{A24CB45F-DDC9-6640-9C91-26D012F6D1FA}" type="pres">
      <dgm:prSet presAssocID="{3AB2A64D-011E-EE48-BE6C-5AF6E1594D12}" presName="upArrow" presStyleLbl="node1" presStyleIdx="0" presStyleCnt="2"/>
      <dgm:spPr/>
    </dgm:pt>
    <dgm:pt modelId="{739162FB-928E-1340-A302-97BEBC3215A6}" type="pres">
      <dgm:prSet presAssocID="{3AB2A64D-011E-EE48-BE6C-5AF6E1594D12}" presName="upArrowText" presStyleLbl="revTx" presStyleIdx="0" presStyleCnt="2">
        <dgm:presLayoutVars>
          <dgm:chMax val="0"/>
          <dgm:bulletEnabled val="1"/>
        </dgm:presLayoutVars>
      </dgm:prSet>
      <dgm:spPr/>
    </dgm:pt>
    <dgm:pt modelId="{18C253FA-44F8-8542-959D-CB7255332964}" type="pres">
      <dgm:prSet presAssocID="{B04A26D4-7E6D-904C-AC87-BDBB85DF2B71}" presName="downArrow" presStyleLbl="node1" presStyleIdx="1" presStyleCnt="2"/>
      <dgm:spPr/>
    </dgm:pt>
    <dgm:pt modelId="{47CD6F86-15C0-E14D-A1C5-BC976D250303}" type="pres">
      <dgm:prSet presAssocID="{B04A26D4-7E6D-904C-AC87-BDBB85DF2B71}" presName="downArrowText" presStyleLbl="revTx" presStyleIdx="1" presStyleCnt="2">
        <dgm:presLayoutVars>
          <dgm:chMax val="0"/>
          <dgm:bulletEnabled val="1"/>
        </dgm:presLayoutVars>
      </dgm:prSet>
      <dgm:spPr/>
    </dgm:pt>
  </dgm:ptLst>
  <dgm:cxnLst>
    <dgm:cxn modelId="{E44D8238-8E51-DA4B-AFC3-2287042B4392}" srcId="{6DA7B2AB-7B17-4B4A-8E1F-85839284FABD}" destId="{B04A26D4-7E6D-904C-AC87-BDBB85DF2B71}" srcOrd="1" destOrd="0" parTransId="{3E66FE95-DBFA-C143-BE1A-C54D5BD11AAC}" sibTransId="{5DE8B69F-1C14-DE47-B4F7-1543615B63DD}"/>
    <dgm:cxn modelId="{64265D98-7022-CF4A-B5D4-A682C4DACD53}" type="presOf" srcId="{6DA7B2AB-7B17-4B4A-8E1F-85839284FABD}" destId="{045A9C69-5C79-6542-98EA-2324AA2FEAD3}" srcOrd="0" destOrd="0" presId="urn:microsoft.com/office/officeart/2005/8/layout/arrow4"/>
    <dgm:cxn modelId="{8FC0B6D3-A234-5640-99E6-2CE0BD312037}" srcId="{6DA7B2AB-7B17-4B4A-8E1F-85839284FABD}" destId="{3AB2A64D-011E-EE48-BE6C-5AF6E1594D12}" srcOrd="0" destOrd="0" parTransId="{477BE0FF-F9BF-E24A-9394-4D1C6C70EC29}" sibTransId="{777D3CE5-AB64-A849-A9B1-EEC3D7E0A9B4}"/>
    <dgm:cxn modelId="{D5BBC1EC-56B3-7B42-8B3B-D0BAC6D3C4CA}" type="presOf" srcId="{3AB2A64D-011E-EE48-BE6C-5AF6E1594D12}" destId="{739162FB-928E-1340-A302-97BEBC3215A6}" srcOrd="0" destOrd="0" presId="urn:microsoft.com/office/officeart/2005/8/layout/arrow4"/>
    <dgm:cxn modelId="{48C7FAFE-6F70-CD4A-8A7F-9129D2A7B325}" type="presOf" srcId="{B04A26D4-7E6D-904C-AC87-BDBB85DF2B71}" destId="{47CD6F86-15C0-E14D-A1C5-BC976D250303}" srcOrd="0" destOrd="0" presId="urn:microsoft.com/office/officeart/2005/8/layout/arrow4"/>
    <dgm:cxn modelId="{51BDECB9-DFBB-6942-BB7E-68E670F8AE0F}" type="presParOf" srcId="{045A9C69-5C79-6542-98EA-2324AA2FEAD3}" destId="{A24CB45F-DDC9-6640-9C91-26D012F6D1FA}" srcOrd="0" destOrd="0" presId="urn:microsoft.com/office/officeart/2005/8/layout/arrow4"/>
    <dgm:cxn modelId="{75BFB10E-C3FE-1449-9099-D0F4673BF43A}" type="presParOf" srcId="{045A9C69-5C79-6542-98EA-2324AA2FEAD3}" destId="{739162FB-928E-1340-A302-97BEBC3215A6}" srcOrd="1" destOrd="0" presId="urn:microsoft.com/office/officeart/2005/8/layout/arrow4"/>
    <dgm:cxn modelId="{51FC29EC-FFDA-164E-B316-78866B004925}" type="presParOf" srcId="{045A9C69-5C79-6542-98EA-2324AA2FEAD3}" destId="{18C253FA-44F8-8542-959D-CB7255332964}" srcOrd="2" destOrd="0" presId="urn:microsoft.com/office/officeart/2005/8/layout/arrow4"/>
    <dgm:cxn modelId="{C4E1B223-A72A-7A43-B4EF-B50DC1B38B01}" type="presParOf" srcId="{045A9C69-5C79-6542-98EA-2324AA2FEAD3}" destId="{47CD6F86-15C0-E14D-A1C5-BC976D250303}" srcOrd="3" destOrd="0" presId="urn:microsoft.com/office/officeart/2005/8/layout/arrow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B6E624-9CFC-5244-803D-F3B10AB2FC9B}">
      <dsp:nvSpPr>
        <dsp:cNvPr id="0" name=""/>
        <dsp:cNvSpPr/>
      </dsp:nvSpPr>
      <dsp:spPr>
        <a:xfrm>
          <a:off x="2367580" y="10004"/>
          <a:ext cx="3658228" cy="3658228"/>
        </a:xfrm>
        <a:prstGeom prst="ellipse">
          <a:avLst/>
        </a:prstGeom>
        <a:solidFill>
          <a:schemeClr val="accent1">
            <a:alpha val="50000"/>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555750">
            <a:lnSpc>
              <a:spcPct val="90000"/>
            </a:lnSpc>
            <a:spcBef>
              <a:spcPct val="0"/>
            </a:spcBef>
            <a:spcAft>
              <a:spcPct val="35000"/>
            </a:spcAft>
            <a:buNone/>
          </a:pPr>
          <a:r>
            <a:rPr lang="en-US" sz="3500" kern="1200" dirty="0"/>
            <a:t>Anxiety</a:t>
          </a:r>
        </a:p>
      </dsp:txBody>
      <dsp:txXfrm>
        <a:off x="2878414" y="441388"/>
        <a:ext cx="2109248" cy="2795460"/>
      </dsp:txXfrm>
    </dsp:sp>
    <dsp:sp modelId="{E331FDDA-E515-6444-9CC4-A91CCB8465A8}">
      <dsp:nvSpPr>
        <dsp:cNvPr id="0" name=""/>
        <dsp:cNvSpPr/>
      </dsp:nvSpPr>
      <dsp:spPr>
        <a:xfrm>
          <a:off x="5004141" y="10004"/>
          <a:ext cx="3658228" cy="3658228"/>
        </a:xfrm>
        <a:prstGeom prst="ellipse">
          <a:avLst/>
        </a:prstGeom>
        <a:solidFill>
          <a:schemeClr val="accent1">
            <a:alpha val="50000"/>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1555750">
            <a:lnSpc>
              <a:spcPct val="90000"/>
            </a:lnSpc>
            <a:spcBef>
              <a:spcPct val="0"/>
            </a:spcBef>
            <a:spcAft>
              <a:spcPct val="35000"/>
            </a:spcAft>
            <a:buNone/>
          </a:pPr>
          <a:r>
            <a:rPr lang="en-US" sz="3500" kern="1200" dirty="0"/>
            <a:t>Depression</a:t>
          </a:r>
        </a:p>
      </dsp:txBody>
      <dsp:txXfrm>
        <a:off x="6042287" y="441388"/>
        <a:ext cx="2109248" cy="279546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24CB45F-DDC9-6640-9C91-26D012F6D1FA}">
      <dsp:nvSpPr>
        <dsp:cNvPr id="0" name=""/>
        <dsp:cNvSpPr/>
      </dsp:nvSpPr>
      <dsp:spPr>
        <a:xfrm>
          <a:off x="861130" y="0"/>
          <a:ext cx="2354072" cy="1765554"/>
        </a:xfrm>
        <a:prstGeom prst="upArrow">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39162FB-928E-1340-A302-97BEBC3215A6}">
      <dsp:nvSpPr>
        <dsp:cNvPr id="0" name=""/>
        <dsp:cNvSpPr/>
      </dsp:nvSpPr>
      <dsp:spPr>
        <a:xfrm>
          <a:off x="3285825" y="0"/>
          <a:ext cx="6176772" cy="17655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3144" tIns="0" rIns="263144" bIns="263144" numCol="1" spcCol="1270" anchor="ctr" anchorCtr="0">
          <a:noAutofit/>
        </a:bodyPr>
        <a:lstStyle/>
        <a:p>
          <a:pPr marL="0" lvl="0" indent="0" algn="l" defTabSz="1644650">
            <a:lnSpc>
              <a:spcPct val="90000"/>
            </a:lnSpc>
            <a:spcBef>
              <a:spcPct val="0"/>
            </a:spcBef>
            <a:spcAft>
              <a:spcPct val="35000"/>
            </a:spcAft>
            <a:buNone/>
          </a:pPr>
          <a:r>
            <a:rPr lang="en-US" sz="3700" kern="1200" dirty="0"/>
            <a:t>Can we properly categorize posts about Depression and Anxiety?</a:t>
          </a:r>
        </a:p>
      </dsp:txBody>
      <dsp:txXfrm>
        <a:off x="3285825" y="0"/>
        <a:ext cx="6176772" cy="1765554"/>
      </dsp:txXfrm>
    </dsp:sp>
    <dsp:sp modelId="{18C253FA-44F8-8542-959D-CB7255332964}">
      <dsp:nvSpPr>
        <dsp:cNvPr id="0" name=""/>
        <dsp:cNvSpPr/>
      </dsp:nvSpPr>
      <dsp:spPr>
        <a:xfrm>
          <a:off x="1567352" y="1912683"/>
          <a:ext cx="2354072" cy="1765554"/>
        </a:xfrm>
        <a:prstGeom prst="downArrow">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7CD6F86-15C0-E14D-A1C5-BC976D250303}">
      <dsp:nvSpPr>
        <dsp:cNvPr id="0" name=""/>
        <dsp:cNvSpPr/>
      </dsp:nvSpPr>
      <dsp:spPr>
        <a:xfrm>
          <a:off x="3992047" y="1912683"/>
          <a:ext cx="6176772" cy="17655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3144" tIns="0" rIns="263144" bIns="263144" numCol="1" spcCol="1270" anchor="ctr" anchorCtr="0">
          <a:noAutofit/>
        </a:bodyPr>
        <a:lstStyle/>
        <a:p>
          <a:pPr marL="0" lvl="0" indent="0" algn="l" defTabSz="1644650">
            <a:lnSpc>
              <a:spcPct val="90000"/>
            </a:lnSpc>
            <a:spcBef>
              <a:spcPct val="0"/>
            </a:spcBef>
            <a:spcAft>
              <a:spcPct val="35000"/>
            </a:spcAft>
            <a:buNone/>
          </a:pPr>
          <a:r>
            <a:rPr lang="en-US" sz="3700" kern="1200" dirty="0"/>
            <a:t>Given that there is might be significant overlap between the two?</a:t>
          </a:r>
        </a:p>
      </dsp:txBody>
      <dsp:txXfrm>
        <a:off x="3992047" y="1912683"/>
        <a:ext cx="6176772" cy="1765554"/>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arrow4">
  <dgm:title val=""/>
  <dgm:desc val=""/>
  <dgm:catLst>
    <dgm:cat type="relationship" pri="8000"/>
    <dgm:cat type="process" pri="30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shape xmlns:r="http://schemas.openxmlformats.org/officeDocument/2006/relationships" r:blip="">
      <dgm:adjLst/>
    </dgm:shape>
    <dgm:presOf/>
    <dgm:choose name="Name0">
      <dgm:if name="Name1" func="var" arg="dir" op="equ" val="norm">
        <dgm:choose name="Name2">
          <dgm:if name="Name3" axis="ch" ptType="node" func="cnt" op="lte" val="1">
            <dgm:constrLst>
              <dgm:constr type="primFontSz" for="des" ptType="node" op="equ" val="65"/>
              <dgm:constr type="w" for="ch" forName="upArrow" refType="w" fact="0.33"/>
              <dgm:constr type="h" for="ch" forName="upArrow" refType="h"/>
              <dgm:constr type="b" for="ch" forName="upArrow" refType="h" fact="0.48"/>
              <dgm:constr type="l" for="ch" forName="upArrow"/>
              <dgm:constr type="h" for="ch" forName="upArrow" refType="w" refFor="ch" refForName="upArrow" op="gte" fact="0.75"/>
              <dgm:constr type="w" for="ch" forName="upArrowText" refType="w" fact="0.56"/>
              <dgm:constr type="h" for="ch" forName="upArrowText" refType="h"/>
              <dgm:constr type="b" for="ch" forName="upArrowText" refType="h" fact="0.48"/>
              <dgm:constr type="l" for="ch" forName="upArrowText" refType="w" refFor="ch" refForName="upArrow" fact="1.03"/>
            </dgm:constrLst>
          </dgm:if>
          <dgm:else name="Name4">
            <dgm:constrLst>
              <dgm:constr type="primFontSz" for="des" ptType="node" op="equ" val="65"/>
              <dgm:constr type="w" for="ch" forName="upArrow" refType="w" fact="0.33"/>
              <dgm:constr type="h" for="ch" forName="upArrow" refType="h" fact="0.48"/>
              <dgm:constr type="b" for="ch" forName="upArrow" refType="h" fact="0.48"/>
              <dgm:constr type="l" for="ch" forName="upArrow"/>
              <dgm:constr type="h" for="ch" forName="upArrow" refType="w" refFor="ch" refForName="upArrow" op="gte" fact="0.75"/>
              <dgm:constr type="w" for="ch" forName="upArrowText" refType="w" fact="0.56"/>
              <dgm:constr type="h" for="ch" forName="upArrowText" refType="h" fact="0.48"/>
              <dgm:constr type="b" for="ch" forName="upArrowText" refType="h" fact="0.48"/>
              <dgm:constr type="l" for="ch" forName="upArrowText" refType="w" refFor="ch" refForName="upArrow" fact="1.03"/>
              <dgm:constr type="w" for="ch" forName="downArrow" refType="w" fact="0.33"/>
              <dgm:constr type="h" for="ch" forName="downArrow" refType="h" fact="0.48"/>
              <dgm:constr type="t" for="ch" forName="downArrow" refType="h" fact="0.52"/>
              <dgm:constr type="l" for="ch" forName="downArrow" refType="w" refFor="ch" refForName="downArrow" fact="0.3"/>
              <dgm:constr type="h" for="ch" forName="downArrow" refType="w" refFor="ch" refForName="downArrow" op="gte" fact="0.75"/>
              <dgm:constr type="w" for="ch" forName="downArrowText" refType="w" fact="0.56"/>
              <dgm:constr type="h" for="ch" forName="downArrowText" refType="h" fact="0.48"/>
              <dgm:constr type="t" for="ch" forName="downArrowText" refType="h" fact="0.52"/>
              <dgm:constr type="l" for="ch" forName="downArrowText" refType="w" refFor="ch" refForName="downArrow" fact="1.33"/>
            </dgm:constrLst>
          </dgm:else>
        </dgm:choose>
      </dgm:if>
      <dgm:else name="Name5">
        <dgm:choose name="Name6">
          <dgm:if name="Name7" axis="ch" ptType="node" func="cnt" op="lte" val="1">
            <dgm:constrLst>
              <dgm:constr type="primFontSz" for="des" ptType="node" op="equ" val="65"/>
              <dgm:constr type="w" for="ch" forName="upArrow" refType="w" fact="0.33"/>
              <dgm:constr type="h" for="ch" forName="upArrow" refType="h"/>
              <dgm:constr type="t" for="ch" forName="upArrow"/>
              <dgm:constr type="l" for="ch" forName="upArrow" refType="w" fact="0.67"/>
              <dgm:constr type="h" for="ch" forName="upArrow" refType="w" refFor="ch" refForName="upArrow" op="gte" fact="0.75"/>
              <dgm:constr type="w" for="ch" forName="upArrowText" refType="w" fact="0.56"/>
              <dgm:constr type="h" for="ch" forName="upArrowText" refType="h"/>
              <dgm:constr type="t" for="ch" forName="upArrowText"/>
              <dgm:constr type="l" for="ch" forName="upArrowText" refType="w" fact="0.1"/>
            </dgm:constrLst>
          </dgm:if>
          <dgm:else name="Name8">
            <dgm:constrLst>
              <dgm:constr type="primFontSz" for="des" ptType="node" op="equ" val="65"/>
              <dgm:constr type="w" for="ch" forName="upArrow" refType="w" fact="0.33"/>
              <dgm:constr type="h" for="ch" forName="upArrow" refType="h" fact="0.48"/>
              <dgm:constr type="t" for="ch" forName="upArrow"/>
              <dgm:constr type="l" for="ch" forName="upArrow" refType="w" fact="0.67"/>
              <dgm:constr type="h" for="ch" forName="upArrow" refType="w" refFor="ch" refForName="upArrow" op="gte" fact="0.75"/>
              <dgm:constr type="w" for="ch" forName="upArrowText" refType="w" fact="0.56"/>
              <dgm:constr type="h" for="ch" forName="upArrowText" refType="h" fact="0.48"/>
              <dgm:constr type="t" for="ch" forName="upArrowText"/>
              <dgm:constr type="l" for="ch" forName="upArrowText" refType="w" fact="0.1"/>
              <dgm:constr type="w" for="ch" forName="downArrow" refType="w" fact="0.33"/>
              <dgm:constr type="h" for="ch" forName="downArrow" refType="h" fact="0.48"/>
              <dgm:constr type="t" for="ch" forName="downArrow" refType="h" fact="0.52"/>
              <dgm:constr type="l" for="ch" forName="downArrow" refType="w" fact="0.57"/>
              <dgm:constr type="h" for="ch" forName="downArrow" refType="w" refFor="ch" refForName="downArrow" op="gte" fact="0.75"/>
              <dgm:constr type="w" for="ch" forName="downArrowText" refType="w" fact="0.56"/>
              <dgm:constr type="h" for="ch" forName="downArrowText" refType="h" fact="0.48"/>
              <dgm:constr type="t" for="ch" forName="downArrowText" refType="h" fact="0.52"/>
              <dgm:constr type="l" for="ch" forName="downArrowText"/>
            </dgm:constrLst>
          </dgm:else>
        </dgm:choose>
      </dgm:else>
    </dgm:choose>
    <dgm:ruleLst/>
    <dgm:forEach name="Name9" axis="ch" ptType="node" cnt="1">
      <dgm:layoutNode name="upArrow" styleLbl="node1">
        <dgm:alg type="sp"/>
        <dgm:shape xmlns:r="http://schemas.openxmlformats.org/officeDocument/2006/relationships" type="upArrow" r:blip="">
          <dgm:adjLst/>
        </dgm:shape>
        <dgm:presOf/>
        <dgm:constrLst/>
        <dgm:ruleLst/>
      </dgm:layoutNode>
      <dgm:layoutNode name="upArrowText" styleLbl="revTx">
        <dgm:varLst>
          <dgm:chMax val="0"/>
          <dgm:bulletEnabled val="1"/>
        </dgm:varLst>
        <dgm:choose name="Name10">
          <dgm:if name="Name11" axis="root des" ptType="all node" func="maxDepth" op="gt" val="1">
            <dgm:alg type="tx">
              <dgm:param type="parTxLTRAlign" val="l"/>
              <dgm:param type="parTxRTLAlign" val="r"/>
              <dgm:param type="txAnchorVertCh" val="mid"/>
            </dgm:alg>
          </dgm:if>
          <dgm:else name="Name12">
            <dgm:choose name="Name13">
              <dgm:if name="Name14" func="var" arg="dir" op="equ" val="norm">
                <dgm:alg type="tx">
                  <dgm:param type="parTxLTRAlign" val="l"/>
                  <dgm:param type="parTxRTLAlign" val="l"/>
                  <dgm:param type="txAnchorVertCh" val="mid"/>
                </dgm:alg>
              </dgm:if>
              <dgm:else name="Name15">
                <dgm:alg type="tx">
                  <dgm:param type="parTxLTRAlign" val="r"/>
                  <dgm:param type="parTxRTLAlign" val="r"/>
                  <dgm:param type="txAnchorVertCh" val="mid"/>
                </dgm:alg>
              </dgm:else>
            </dgm:choose>
          </dgm:else>
        </dgm:choose>
        <dgm:shape xmlns:r="http://schemas.openxmlformats.org/officeDocument/2006/relationships" type="rect" r:blip="">
          <dgm:adjLst/>
        </dgm:shape>
        <dgm:presOf axis="desOrSelf" ptType="node"/>
        <dgm:constrLst>
          <dgm:constr type="tMarg"/>
        </dgm:constrLst>
        <dgm:ruleLst>
          <dgm:rule type="primFontSz" val="5" fact="NaN" max="NaN"/>
        </dgm:ruleLst>
      </dgm:layoutNode>
    </dgm:forEach>
    <dgm:forEach name="Name16" axis="ch" ptType="node" st="2" cnt="1">
      <dgm:layoutNode name="downArrow" styleLbl="node1">
        <dgm:alg type="sp"/>
        <dgm:shape xmlns:r="http://schemas.openxmlformats.org/officeDocument/2006/relationships" type="downArrow" r:blip="">
          <dgm:adjLst/>
        </dgm:shape>
        <dgm:presOf/>
        <dgm:constrLst/>
        <dgm:ruleLst/>
      </dgm:layoutNode>
      <dgm:layoutNode name="downArrowText" styleLbl="revTx">
        <dgm:varLst>
          <dgm:chMax val="0"/>
          <dgm:bulletEnabled val="1"/>
        </dgm:varLst>
        <dgm:choose name="Name17">
          <dgm:if name="Name18" axis="root des" ptType="all node" func="maxDepth" op="gt" val="1">
            <dgm:alg type="tx">
              <dgm:param type="parTxLTRAlign" val="l"/>
              <dgm:param type="parTxRTLAlign" val="r"/>
              <dgm:param type="txAnchorVertCh" val="mid"/>
            </dgm:alg>
          </dgm:if>
          <dgm:else name="Name19">
            <dgm:choose name="Name20">
              <dgm:if name="Name21" func="var" arg="dir" op="equ" val="norm">
                <dgm:alg type="tx">
                  <dgm:param type="parTxLTRAlign" val="l"/>
                  <dgm:param type="parTxRTLAlign" val="l"/>
                  <dgm:param type="txAnchorVertCh" val="mid"/>
                </dgm:alg>
              </dgm:if>
              <dgm:else name="Name22">
                <dgm:alg type="tx">
                  <dgm:param type="parTxLTRAlign" val="r"/>
                  <dgm:param type="parTxRTLAlign" val="r"/>
                  <dgm:param type="txAnchorVertCh" val="mid"/>
                </dgm:alg>
              </dgm:else>
            </dgm:choose>
          </dgm:else>
        </dgm:choose>
        <dgm:shape xmlns:r="http://schemas.openxmlformats.org/officeDocument/2006/relationships" type="rect" r:blip="">
          <dgm:adjLst/>
        </dgm:shape>
        <dgm:presOf axis="desOrSelf" ptType="node"/>
        <dgm:constrLst>
          <dgm:constr type="tMarg"/>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tiff>
</file>

<file path=ppt/media/image4.tiff>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9F3D33-BE4A-F245-9A0F-23EE1FD986BA}" type="datetimeFigureOut">
              <a:rPr lang="en-US" smtClean="0"/>
              <a:t>1/31/20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A957D3-47D9-1442-BA05-D5D11E12AF96}" type="slidenum">
              <a:rPr lang="en-US" smtClean="0"/>
              <a:t>‹#›</a:t>
            </a:fld>
            <a:endParaRPr lang="en-US" dirty="0"/>
          </a:p>
        </p:txBody>
      </p:sp>
    </p:spTree>
    <p:extLst>
      <p:ext uri="{BB962C8B-B14F-4D97-AF65-F5344CB8AC3E}">
        <p14:creationId xmlns:p14="http://schemas.microsoft.com/office/powerpoint/2010/main" val="30338128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money.cnn.com/magazines/moneymag/bplive/2010/snapshots/PL1901855.html"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mayoclinic.org/diseases-conditions/depression/expert-answers/depression-and-anxiety/faq-20057989"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source:</a:t>
            </a:r>
          </a:p>
          <a:p>
            <a:r>
              <a:rPr lang="en-US" dirty="0">
                <a:hlinkClick r:id="rId3"/>
              </a:rPr>
              <a:t>https://money.cnn.com/magazines/moneymag/bplive/2010/snapshots/PL1901855.html</a:t>
            </a:r>
            <a:r>
              <a:rPr lang="en-US" dirty="0"/>
              <a:t> </a:t>
            </a:r>
          </a:p>
        </p:txBody>
      </p:sp>
      <p:sp>
        <p:nvSpPr>
          <p:cNvPr id="4" name="Slide Number Placeholder 3"/>
          <p:cNvSpPr>
            <a:spLocks noGrp="1"/>
          </p:cNvSpPr>
          <p:nvPr>
            <p:ph type="sldNum" sz="quarter" idx="5"/>
          </p:nvPr>
        </p:nvSpPr>
        <p:spPr/>
        <p:txBody>
          <a:bodyPr/>
          <a:lstStyle/>
          <a:p>
            <a:fld id="{6CA957D3-47D9-1442-BA05-D5D11E12AF96}" type="slidenum">
              <a:rPr lang="en-US" smtClean="0"/>
              <a:t>1</a:t>
            </a:fld>
            <a:endParaRPr lang="en-US" dirty="0"/>
          </a:p>
        </p:txBody>
      </p:sp>
    </p:spTree>
    <p:extLst>
      <p:ext uri="{BB962C8B-B14F-4D97-AF65-F5344CB8AC3E}">
        <p14:creationId xmlns:p14="http://schemas.microsoft.com/office/powerpoint/2010/main" val="27235603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According to the Mayo Clinic, Depression and Anxiety are unique conditions that commonly occur together and have similar treatments</a:t>
            </a:r>
          </a:p>
          <a:p>
            <a:endParaRPr lang="en-US" dirty="0"/>
          </a:p>
          <a:p>
            <a:r>
              <a:rPr lang="en-US" dirty="0"/>
              <a:t>Anxiety may occur as a symptom of major depression and depression may be triggered by certain types of anxiety disorders</a:t>
            </a:r>
          </a:p>
          <a:p>
            <a:endParaRPr lang="en-US" dirty="0"/>
          </a:p>
          <a:p>
            <a:r>
              <a:rPr lang="en-US" dirty="0">
                <a:hlinkClick r:id="rId3"/>
              </a:rPr>
              <a:t>https://www.mayoclinic.org/diseases-conditions/depression/expert-answers/depression-and-anxiety/faq-20057989</a:t>
            </a:r>
            <a:endParaRPr lang="en-US" dirty="0"/>
          </a:p>
        </p:txBody>
      </p:sp>
      <p:sp>
        <p:nvSpPr>
          <p:cNvPr id="4" name="Slide Number Placeholder 3"/>
          <p:cNvSpPr>
            <a:spLocks noGrp="1"/>
          </p:cNvSpPr>
          <p:nvPr>
            <p:ph type="sldNum" sz="quarter" idx="5"/>
          </p:nvPr>
        </p:nvSpPr>
        <p:spPr/>
        <p:txBody>
          <a:bodyPr/>
          <a:lstStyle/>
          <a:p>
            <a:fld id="{6CA957D3-47D9-1442-BA05-D5D11E12AF96}" type="slidenum">
              <a:rPr lang="en-US" smtClean="0"/>
              <a:t>3</a:t>
            </a:fld>
            <a:endParaRPr lang="en-US" dirty="0"/>
          </a:p>
        </p:txBody>
      </p:sp>
    </p:spTree>
    <p:extLst>
      <p:ext uri="{BB962C8B-B14F-4D97-AF65-F5344CB8AC3E}">
        <p14:creationId xmlns:p14="http://schemas.microsoft.com/office/powerpoint/2010/main" val="9077594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A957D3-47D9-1442-BA05-D5D11E12AF96}" type="slidenum">
              <a:rPr lang="en-US" smtClean="0"/>
              <a:t>6</a:t>
            </a:fld>
            <a:endParaRPr lang="en-US" dirty="0"/>
          </a:p>
        </p:txBody>
      </p:sp>
    </p:spTree>
    <p:extLst>
      <p:ext uri="{BB962C8B-B14F-4D97-AF65-F5344CB8AC3E}">
        <p14:creationId xmlns:p14="http://schemas.microsoft.com/office/powerpoint/2010/main" val="11079574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A957D3-47D9-1442-BA05-D5D11E12AF96}" type="slidenum">
              <a:rPr lang="en-US" smtClean="0"/>
              <a:t>7</a:t>
            </a:fld>
            <a:endParaRPr lang="en-US" dirty="0"/>
          </a:p>
        </p:txBody>
      </p:sp>
    </p:spTree>
    <p:extLst>
      <p:ext uri="{BB962C8B-B14F-4D97-AF65-F5344CB8AC3E}">
        <p14:creationId xmlns:p14="http://schemas.microsoft.com/office/powerpoint/2010/main" val="13584838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Depression (Left) and Anxiety (Right)</a:t>
            </a:r>
          </a:p>
        </p:txBody>
      </p:sp>
      <p:sp>
        <p:nvSpPr>
          <p:cNvPr id="4" name="Slide Number Placeholder 3"/>
          <p:cNvSpPr>
            <a:spLocks noGrp="1"/>
          </p:cNvSpPr>
          <p:nvPr>
            <p:ph type="sldNum" sz="quarter" idx="5"/>
          </p:nvPr>
        </p:nvSpPr>
        <p:spPr/>
        <p:txBody>
          <a:bodyPr/>
          <a:lstStyle/>
          <a:p>
            <a:fld id="{6CA957D3-47D9-1442-BA05-D5D11E12AF96}" type="slidenum">
              <a:rPr lang="en-US" smtClean="0"/>
              <a:t>8</a:t>
            </a:fld>
            <a:endParaRPr lang="en-US" dirty="0"/>
          </a:p>
        </p:txBody>
      </p:sp>
    </p:spTree>
    <p:extLst>
      <p:ext uri="{BB962C8B-B14F-4D97-AF65-F5344CB8AC3E}">
        <p14:creationId xmlns:p14="http://schemas.microsoft.com/office/powerpoint/2010/main" val="3579065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“Anxiety” is a frequent term in both sub-reddits</a:t>
            </a:r>
          </a:p>
          <a:p>
            <a:r>
              <a:rPr lang="en-US" dirty="0"/>
              <a:t>Individuals who exhibit anxiety or depression tend to speak (and write?) using filler words—e.g., “just” “like” “really” “think”</a:t>
            </a:r>
          </a:p>
        </p:txBody>
      </p:sp>
      <p:sp>
        <p:nvSpPr>
          <p:cNvPr id="4" name="Slide Number Placeholder 3"/>
          <p:cNvSpPr>
            <a:spLocks noGrp="1"/>
          </p:cNvSpPr>
          <p:nvPr>
            <p:ph type="sldNum" sz="quarter" idx="5"/>
          </p:nvPr>
        </p:nvSpPr>
        <p:spPr/>
        <p:txBody>
          <a:bodyPr/>
          <a:lstStyle/>
          <a:p>
            <a:fld id="{6CA957D3-47D9-1442-BA05-D5D11E12AF96}" type="slidenum">
              <a:rPr lang="en-US" smtClean="0"/>
              <a:t>9</a:t>
            </a:fld>
            <a:endParaRPr lang="en-US" dirty="0"/>
          </a:p>
        </p:txBody>
      </p:sp>
    </p:spTree>
    <p:extLst>
      <p:ext uri="{BB962C8B-B14F-4D97-AF65-F5344CB8AC3E}">
        <p14:creationId xmlns:p14="http://schemas.microsoft.com/office/powerpoint/2010/main" val="26314171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A957D3-47D9-1442-BA05-D5D11E12AF96}" type="slidenum">
              <a:rPr lang="en-US" smtClean="0"/>
              <a:t>16</a:t>
            </a:fld>
            <a:endParaRPr lang="en-US" dirty="0"/>
          </a:p>
        </p:txBody>
      </p:sp>
    </p:spTree>
    <p:extLst>
      <p:ext uri="{BB962C8B-B14F-4D97-AF65-F5344CB8AC3E}">
        <p14:creationId xmlns:p14="http://schemas.microsoft.com/office/powerpoint/2010/main" val="36982475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48A87A34-81AB-432B-8DAE-1953F412C126}" type="datetimeFigureOut">
              <a:rPr lang="en-US" smtClean="0"/>
              <a:t>1/31/20</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17731475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1/31/20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394677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48A87A34-81AB-432B-8DAE-1953F412C126}" type="datetimeFigureOut">
              <a:rPr lang="en-US" smtClean="0"/>
              <a:t>1/31/20</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6044375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1/31/20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511224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48A87A34-81AB-432B-8DAE-1953F412C126}" type="datetimeFigureOut">
              <a:rPr lang="en-US" smtClean="0"/>
              <a:t>1/31/20</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21238872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1/31/20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209797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1/31/20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173561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1/31/20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5809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1/31/20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298934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48A87A34-81AB-432B-8DAE-1953F412C126}" type="datetimeFigureOut">
              <a:rPr lang="en-US" smtClean="0"/>
              <a:t>1/31/20</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19651575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1/31/20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219224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48A87A34-81AB-432B-8DAE-1953F412C126}" type="datetimeFigureOut">
              <a:rPr lang="en-US" smtClean="0"/>
              <a:pPr/>
              <a:t>1/31/20</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6D22F896-40B5-4ADD-8801-0D06FADFA09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119228468"/>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36369-CB15-E04B-8658-9E9BA569C50A}"/>
              </a:ext>
            </a:extLst>
          </p:cNvPr>
          <p:cNvSpPr>
            <a:spLocks noGrp="1"/>
          </p:cNvSpPr>
          <p:nvPr>
            <p:ph type="ctrTitle"/>
          </p:nvPr>
        </p:nvSpPr>
        <p:spPr/>
        <p:txBody>
          <a:bodyPr>
            <a:normAutofit/>
          </a:bodyPr>
          <a:lstStyle/>
          <a:p>
            <a:r>
              <a:rPr lang="en-US" dirty="0"/>
              <a:t>CLASSIFYING SIMILAR, BUT DISTINCT DEPRESSION AND Anxiety POSTS</a:t>
            </a:r>
          </a:p>
        </p:txBody>
      </p:sp>
      <p:sp>
        <p:nvSpPr>
          <p:cNvPr id="3" name="Subtitle 2">
            <a:extLst>
              <a:ext uri="{FF2B5EF4-FFF2-40B4-BE49-F238E27FC236}">
                <a16:creationId xmlns:a16="http://schemas.microsoft.com/office/drawing/2014/main" id="{60CAC4A0-4744-4F4A-81F2-D39EA2CC08E5}"/>
              </a:ext>
            </a:extLst>
          </p:cNvPr>
          <p:cNvSpPr>
            <a:spLocks noGrp="1"/>
          </p:cNvSpPr>
          <p:nvPr>
            <p:ph type="subTitle" idx="1"/>
          </p:nvPr>
        </p:nvSpPr>
        <p:spPr/>
        <p:txBody>
          <a:bodyPr/>
          <a:lstStyle/>
          <a:p>
            <a:r>
              <a:rPr lang="en-US" dirty="0"/>
              <a:t>Subreddit Classification by NICK VEGA</a:t>
            </a:r>
          </a:p>
        </p:txBody>
      </p:sp>
    </p:spTree>
    <p:extLst>
      <p:ext uri="{BB962C8B-B14F-4D97-AF65-F5344CB8AC3E}">
        <p14:creationId xmlns:p14="http://schemas.microsoft.com/office/powerpoint/2010/main" val="39082430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B61D8-AA87-2A41-B497-5B5538A0D956}"/>
              </a:ext>
            </a:extLst>
          </p:cNvPr>
          <p:cNvSpPr>
            <a:spLocks noGrp="1"/>
          </p:cNvSpPr>
          <p:nvPr>
            <p:ph type="title"/>
          </p:nvPr>
        </p:nvSpPr>
        <p:spPr/>
        <p:txBody>
          <a:bodyPr/>
          <a:lstStyle/>
          <a:p>
            <a:r>
              <a:rPr lang="en-US" dirty="0"/>
              <a:t>Modeling</a:t>
            </a:r>
          </a:p>
        </p:txBody>
      </p:sp>
      <p:sp>
        <p:nvSpPr>
          <p:cNvPr id="3" name="Content Placeholder 2">
            <a:extLst>
              <a:ext uri="{FF2B5EF4-FFF2-40B4-BE49-F238E27FC236}">
                <a16:creationId xmlns:a16="http://schemas.microsoft.com/office/drawing/2014/main" id="{32188EB0-24B7-124E-BF67-CF112878EFA6}"/>
              </a:ext>
            </a:extLst>
          </p:cNvPr>
          <p:cNvSpPr>
            <a:spLocks noGrp="1"/>
          </p:cNvSpPr>
          <p:nvPr>
            <p:ph idx="1"/>
          </p:nvPr>
        </p:nvSpPr>
        <p:spPr/>
        <p:txBody>
          <a:bodyPr/>
          <a:lstStyle/>
          <a:p>
            <a:r>
              <a:rPr lang="en-US" dirty="0"/>
              <a:t>Constructed Four Primary Models</a:t>
            </a:r>
          </a:p>
          <a:p>
            <a:pPr lvl="1"/>
            <a:r>
              <a:rPr lang="en-US" dirty="0"/>
              <a:t>Applied a Word Lemmatizer and used Logistic Regression model to classify posts with Grid Search</a:t>
            </a:r>
          </a:p>
          <a:p>
            <a:pPr lvl="1"/>
            <a:r>
              <a:rPr lang="en-US" dirty="0"/>
              <a:t>Used Logistic Regression model WITHOUT Lemmatization to classify posts with Grid Search</a:t>
            </a:r>
          </a:p>
          <a:p>
            <a:pPr lvl="2"/>
            <a:r>
              <a:rPr lang="en-US" dirty="0"/>
              <a:t>Best performing</a:t>
            </a:r>
          </a:p>
          <a:p>
            <a:pPr lvl="1"/>
            <a:r>
              <a:rPr lang="en-US" dirty="0"/>
              <a:t>Applied TFIDFVectorizer and used a Naïve Gaussian Bayes Model</a:t>
            </a:r>
          </a:p>
          <a:p>
            <a:pPr lvl="2"/>
            <a:r>
              <a:rPr lang="en-US" dirty="0"/>
              <a:t>Poorest Performing</a:t>
            </a:r>
          </a:p>
          <a:p>
            <a:pPr lvl="1"/>
            <a:r>
              <a:rPr lang="en-US" dirty="0"/>
              <a:t>Bagging Classifier with CountVectorized Features</a:t>
            </a:r>
          </a:p>
          <a:p>
            <a:pPr lvl="2"/>
            <a:r>
              <a:rPr lang="en-US" dirty="0"/>
              <a:t>Best performance on training data, but exhibits large amount of overfit</a:t>
            </a:r>
          </a:p>
          <a:p>
            <a:pPr lvl="1"/>
            <a:endParaRPr lang="en-US" dirty="0"/>
          </a:p>
          <a:p>
            <a:pPr lvl="1"/>
            <a:endParaRPr lang="en-US" dirty="0"/>
          </a:p>
        </p:txBody>
      </p:sp>
    </p:spTree>
    <p:extLst>
      <p:ext uri="{BB962C8B-B14F-4D97-AF65-F5344CB8AC3E}">
        <p14:creationId xmlns:p14="http://schemas.microsoft.com/office/powerpoint/2010/main" val="33992162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A13DF7-EE82-E74E-86BE-6E313D4F545D}"/>
              </a:ext>
            </a:extLst>
          </p:cNvPr>
          <p:cNvSpPr>
            <a:spLocks noGrp="1"/>
          </p:cNvSpPr>
          <p:nvPr>
            <p:ph type="title"/>
          </p:nvPr>
        </p:nvSpPr>
        <p:spPr/>
        <p:txBody>
          <a:bodyPr/>
          <a:lstStyle/>
          <a:p>
            <a:r>
              <a:rPr lang="en-US" dirty="0"/>
              <a:t>Best Performing Logistic Regression Model</a:t>
            </a:r>
          </a:p>
        </p:txBody>
      </p:sp>
      <p:sp>
        <p:nvSpPr>
          <p:cNvPr id="6" name="Content Placeholder 2">
            <a:extLst>
              <a:ext uri="{FF2B5EF4-FFF2-40B4-BE49-F238E27FC236}">
                <a16:creationId xmlns:a16="http://schemas.microsoft.com/office/drawing/2014/main" id="{0EFD89F5-096D-464F-BC6B-5C3304A113A7}"/>
              </a:ext>
            </a:extLst>
          </p:cNvPr>
          <p:cNvSpPr>
            <a:spLocks noGrp="1"/>
          </p:cNvSpPr>
          <p:nvPr>
            <p:ph idx="1"/>
          </p:nvPr>
        </p:nvSpPr>
        <p:spPr>
          <a:xfrm>
            <a:off x="6900230" y="2002558"/>
            <a:ext cx="3833315" cy="3463787"/>
          </a:xfrm>
        </p:spPr>
        <p:txBody>
          <a:bodyPr/>
          <a:lstStyle/>
          <a:p>
            <a:r>
              <a:rPr lang="en-US" dirty="0"/>
              <a:t>Accuracy and Smallest amount of overfit :</a:t>
            </a:r>
          </a:p>
          <a:p>
            <a:pPr lvl="1"/>
            <a:r>
              <a:rPr lang="en-US" dirty="0"/>
              <a:t>Training Data: 95.4%</a:t>
            </a:r>
          </a:p>
          <a:p>
            <a:pPr lvl="1"/>
            <a:r>
              <a:rPr lang="en-US" dirty="0"/>
              <a:t>Testing Data: 85.3%</a:t>
            </a:r>
          </a:p>
        </p:txBody>
      </p:sp>
      <p:pic>
        <p:nvPicPr>
          <p:cNvPr id="3" name="Picture 2">
            <a:extLst>
              <a:ext uri="{FF2B5EF4-FFF2-40B4-BE49-F238E27FC236}">
                <a16:creationId xmlns:a16="http://schemas.microsoft.com/office/drawing/2014/main" id="{6DE895BA-F435-224F-BCE0-E6A3266FD6E7}"/>
              </a:ext>
            </a:extLst>
          </p:cNvPr>
          <p:cNvPicPr>
            <a:picLocks noChangeAspect="1"/>
          </p:cNvPicPr>
          <p:nvPr/>
        </p:nvPicPr>
        <p:blipFill>
          <a:blip r:embed="rId2"/>
          <a:stretch>
            <a:fillRect/>
          </a:stretch>
        </p:blipFill>
        <p:spPr>
          <a:xfrm>
            <a:off x="269874" y="1887406"/>
            <a:ext cx="4916489" cy="4905213"/>
          </a:xfrm>
          <a:prstGeom prst="rect">
            <a:avLst/>
          </a:prstGeom>
        </p:spPr>
      </p:pic>
    </p:spTree>
    <p:extLst>
      <p:ext uri="{BB962C8B-B14F-4D97-AF65-F5344CB8AC3E}">
        <p14:creationId xmlns:p14="http://schemas.microsoft.com/office/powerpoint/2010/main" val="8845230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B99E6-1773-CE4E-8CD7-8E0CAE576CD8}"/>
              </a:ext>
            </a:extLst>
          </p:cNvPr>
          <p:cNvSpPr>
            <a:spLocks noGrp="1"/>
          </p:cNvSpPr>
          <p:nvPr>
            <p:ph type="title"/>
          </p:nvPr>
        </p:nvSpPr>
        <p:spPr/>
        <p:txBody>
          <a:bodyPr/>
          <a:lstStyle/>
          <a:p>
            <a:r>
              <a:rPr lang="en-US" dirty="0"/>
              <a:t>Logistic Regression Model Extremely Valuable to identify words most important to an accurate Classification</a:t>
            </a:r>
          </a:p>
        </p:txBody>
      </p:sp>
      <p:pic>
        <p:nvPicPr>
          <p:cNvPr id="4" name="Picture 3">
            <a:extLst>
              <a:ext uri="{FF2B5EF4-FFF2-40B4-BE49-F238E27FC236}">
                <a16:creationId xmlns:a16="http://schemas.microsoft.com/office/drawing/2014/main" id="{7C843438-328A-1849-BF62-CB1952959BA6}"/>
              </a:ext>
            </a:extLst>
          </p:cNvPr>
          <p:cNvPicPr>
            <a:picLocks noChangeAspect="1"/>
          </p:cNvPicPr>
          <p:nvPr/>
        </p:nvPicPr>
        <p:blipFill>
          <a:blip r:embed="rId2"/>
          <a:stretch>
            <a:fillRect/>
          </a:stretch>
        </p:blipFill>
        <p:spPr>
          <a:xfrm>
            <a:off x="481012" y="1955800"/>
            <a:ext cx="7991476" cy="4825544"/>
          </a:xfrm>
          <a:prstGeom prst="rect">
            <a:avLst/>
          </a:prstGeom>
        </p:spPr>
      </p:pic>
    </p:spTree>
    <p:extLst>
      <p:ext uri="{BB962C8B-B14F-4D97-AF65-F5344CB8AC3E}">
        <p14:creationId xmlns:p14="http://schemas.microsoft.com/office/powerpoint/2010/main" val="29565296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F5038-3CFC-1144-8D11-FF5866E9530C}"/>
              </a:ext>
            </a:extLst>
          </p:cNvPr>
          <p:cNvSpPr>
            <a:spLocks noGrp="1"/>
          </p:cNvSpPr>
          <p:nvPr>
            <p:ph type="title"/>
          </p:nvPr>
        </p:nvSpPr>
        <p:spPr/>
        <p:txBody>
          <a:bodyPr>
            <a:normAutofit/>
          </a:bodyPr>
          <a:lstStyle/>
          <a:p>
            <a:r>
              <a:rPr lang="en-US" dirty="0"/>
              <a:t>Misclassification Example – Logistic Regression </a:t>
            </a:r>
          </a:p>
        </p:txBody>
      </p:sp>
      <p:sp>
        <p:nvSpPr>
          <p:cNvPr id="5" name="Content Placeholder 2">
            <a:extLst>
              <a:ext uri="{FF2B5EF4-FFF2-40B4-BE49-F238E27FC236}">
                <a16:creationId xmlns:a16="http://schemas.microsoft.com/office/drawing/2014/main" id="{5A9E6204-6BDC-564B-AA3F-E4E3D153466E}"/>
              </a:ext>
            </a:extLst>
          </p:cNvPr>
          <p:cNvSpPr>
            <a:spLocks noGrp="1"/>
          </p:cNvSpPr>
          <p:nvPr>
            <p:ph idx="1"/>
          </p:nvPr>
        </p:nvSpPr>
        <p:spPr>
          <a:xfrm>
            <a:off x="581192" y="2180496"/>
            <a:ext cx="11029615" cy="3678303"/>
          </a:xfrm>
        </p:spPr>
        <p:txBody>
          <a:bodyPr/>
          <a:lstStyle/>
          <a:p>
            <a:pPr lvl="1"/>
            <a:r>
              <a:rPr lang="en-US" dirty="0"/>
              <a:t>Model Predicted Anxiety when True Classification was Depression:</a:t>
            </a:r>
          </a:p>
          <a:p>
            <a:pPr lvl="1"/>
            <a:r>
              <a:rPr lang="en-US" dirty="0"/>
              <a:t>'relationship with my parents, friendships, whenever I date someone, it’s all toxic. Im shy (mostly from anxiety), have low self-esteem, scared of change, scared of standing up for myself, etc etc. it sucks'</a:t>
            </a:r>
          </a:p>
          <a:p>
            <a:pPr lvl="1"/>
            <a:endParaRPr lang="en-US" dirty="0"/>
          </a:p>
        </p:txBody>
      </p:sp>
    </p:spTree>
    <p:extLst>
      <p:ext uri="{BB962C8B-B14F-4D97-AF65-F5344CB8AC3E}">
        <p14:creationId xmlns:p14="http://schemas.microsoft.com/office/powerpoint/2010/main" val="37494978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F4644-5C6E-2B47-B46A-59D00992641B}"/>
              </a:ext>
            </a:extLst>
          </p:cNvPr>
          <p:cNvSpPr>
            <a:spLocks noGrp="1"/>
          </p:cNvSpPr>
          <p:nvPr>
            <p:ph type="title"/>
          </p:nvPr>
        </p:nvSpPr>
        <p:spPr/>
        <p:txBody>
          <a:bodyPr/>
          <a:lstStyle/>
          <a:p>
            <a:r>
              <a:rPr lang="en-US" dirty="0"/>
              <a:t>Bagging Model – Predicted Anxiety True Depression (emphasis Added)</a:t>
            </a:r>
          </a:p>
        </p:txBody>
      </p:sp>
      <p:sp>
        <p:nvSpPr>
          <p:cNvPr id="3" name="Content Placeholder 2">
            <a:extLst>
              <a:ext uri="{FF2B5EF4-FFF2-40B4-BE49-F238E27FC236}">
                <a16:creationId xmlns:a16="http://schemas.microsoft.com/office/drawing/2014/main" id="{263C3855-0C19-8344-9ACE-5A53882DCE4B}"/>
              </a:ext>
            </a:extLst>
          </p:cNvPr>
          <p:cNvSpPr>
            <a:spLocks noGrp="1"/>
          </p:cNvSpPr>
          <p:nvPr>
            <p:ph idx="1"/>
          </p:nvPr>
        </p:nvSpPr>
        <p:spPr/>
        <p:txBody>
          <a:bodyPr/>
          <a:lstStyle/>
          <a:p>
            <a:r>
              <a:rPr lang="en-US" dirty="0"/>
              <a:t>"I'm 26 with ocd, </a:t>
            </a:r>
            <a:r>
              <a:rPr lang="en-US" b="1" i="1" dirty="0"/>
              <a:t>severe health anxiety</a:t>
            </a:r>
            <a:r>
              <a:rPr lang="en-US" dirty="0"/>
              <a:t>, depression and suicidal ideation. I dropped out of college when I was 19 and haven't been able to hold down a job. I think about my health and various diseases all day every day. I've seen psychiatrists and psychologists and CBT has done nothing. My medication has done nothing...I've tried dozens upon dozens of combinations. I also have a very mild cognitive disability and an officially tested IQ of 80. I cant drive due to severe anxiety and I've never had a girlfriend. I had sex only one time in my life when I was 20. I'm fortunate enough to at least have qualified for SSI. I'd be homeless struggling with these issues without it and being able to live with my dad. I attempted suicide at 19 and I'm starting to think about it again. I could never do that to my mom or dad though and I'm in so much pain. I dont have enough money to move to a city to try and find a job there and use public transit but it's an option I'd have to discuss with my mother and father. I really would like to start a business but I'm worried I'm not intelligent enough with my cognitive impairment. I'm at a loss of what I should do. I'm so fucking depressed, lonely, and scared. I'm scared of hell I'm scared of everything. I'm scared to be alive and I'm petrified of death. I just want to go to sleep."</a:t>
            </a:r>
          </a:p>
        </p:txBody>
      </p:sp>
    </p:spTree>
    <p:extLst>
      <p:ext uri="{BB962C8B-B14F-4D97-AF65-F5344CB8AC3E}">
        <p14:creationId xmlns:p14="http://schemas.microsoft.com/office/powerpoint/2010/main" val="39549634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7A762-7088-054A-8D5F-2B415FC4FE24}"/>
              </a:ext>
            </a:extLst>
          </p:cNvPr>
          <p:cNvSpPr>
            <a:spLocks noGrp="1"/>
          </p:cNvSpPr>
          <p:nvPr>
            <p:ph type="title"/>
          </p:nvPr>
        </p:nvSpPr>
        <p:spPr/>
        <p:txBody>
          <a:bodyPr/>
          <a:lstStyle/>
          <a:p>
            <a:r>
              <a:rPr lang="en-US" dirty="0"/>
              <a:t>Misclassification Causes</a:t>
            </a:r>
          </a:p>
        </p:txBody>
      </p:sp>
      <p:sp>
        <p:nvSpPr>
          <p:cNvPr id="4" name="Content Placeholder 2">
            <a:extLst>
              <a:ext uri="{FF2B5EF4-FFF2-40B4-BE49-F238E27FC236}">
                <a16:creationId xmlns:a16="http://schemas.microsoft.com/office/drawing/2014/main" id="{BF16C5D5-F6E1-6446-815A-5E5B9B2D20F9}"/>
              </a:ext>
            </a:extLst>
          </p:cNvPr>
          <p:cNvSpPr>
            <a:spLocks noGrp="1"/>
          </p:cNvSpPr>
          <p:nvPr>
            <p:ph idx="1"/>
          </p:nvPr>
        </p:nvSpPr>
        <p:spPr>
          <a:xfrm>
            <a:off x="581192" y="2180496"/>
            <a:ext cx="11029615" cy="3678303"/>
          </a:xfrm>
        </p:spPr>
        <p:txBody>
          <a:bodyPr/>
          <a:lstStyle/>
          <a:p>
            <a:r>
              <a:rPr lang="en-US" dirty="0"/>
              <a:t>Overlapping categories</a:t>
            </a:r>
          </a:p>
          <a:p>
            <a:r>
              <a:rPr lang="en-US" dirty="0"/>
              <a:t>Overlapping language in posts</a:t>
            </a:r>
          </a:p>
          <a:p>
            <a:r>
              <a:rPr lang="en-US" dirty="0"/>
              <a:t>Self-diagnosis and self-selection into specific categories</a:t>
            </a:r>
          </a:p>
          <a:p>
            <a:r>
              <a:rPr lang="en-US" dirty="0"/>
              <a:t>”I feel ’X’ so I will post in X</a:t>
            </a:r>
          </a:p>
        </p:txBody>
      </p:sp>
    </p:spTree>
    <p:extLst>
      <p:ext uri="{BB962C8B-B14F-4D97-AF65-F5344CB8AC3E}">
        <p14:creationId xmlns:p14="http://schemas.microsoft.com/office/powerpoint/2010/main" val="31136281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11A89-C43F-2F44-8F49-C195C5C7F60C}"/>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7D22E263-CE59-D241-A731-1271CAC37C9D}"/>
              </a:ext>
            </a:extLst>
          </p:cNvPr>
          <p:cNvSpPr>
            <a:spLocks noGrp="1"/>
          </p:cNvSpPr>
          <p:nvPr>
            <p:ph idx="1"/>
          </p:nvPr>
        </p:nvSpPr>
        <p:spPr/>
        <p:txBody>
          <a:bodyPr>
            <a:normAutofit/>
          </a:bodyPr>
          <a:lstStyle/>
          <a:p>
            <a:endParaRPr lang="en-US" baseline="30000" dirty="0"/>
          </a:p>
          <a:p>
            <a:endParaRPr lang="en-US" dirty="0"/>
          </a:p>
        </p:txBody>
      </p:sp>
      <p:sp>
        <p:nvSpPr>
          <p:cNvPr id="4" name="Content Placeholder 2">
            <a:extLst>
              <a:ext uri="{FF2B5EF4-FFF2-40B4-BE49-F238E27FC236}">
                <a16:creationId xmlns:a16="http://schemas.microsoft.com/office/drawing/2014/main" id="{3AF66E43-D98A-824C-AE1D-37177F3B319D}"/>
              </a:ext>
            </a:extLst>
          </p:cNvPr>
          <p:cNvSpPr txBox="1">
            <a:spLocks/>
          </p:cNvSpPr>
          <p:nvPr/>
        </p:nvSpPr>
        <p:spPr>
          <a:xfrm>
            <a:off x="733592" y="2332896"/>
            <a:ext cx="11029615" cy="3678303"/>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dirty="0"/>
              <a:t>Positively surprised by model performance</a:t>
            </a:r>
          </a:p>
          <a:p>
            <a:r>
              <a:rPr lang="en-US" dirty="0"/>
              <a:t>Potentially valuable tool that can be used to assist health professionals in diagnostic assessments</a:t>
            </a:r>
          </a:p>
          <a:p>
            <a:r>
              <a:rPr lang="en-US" dirty="0"/>
              <a:t>In extreme situations, websites such as Reddit can employ NLP techniques evaluated to push intervention banners</a:t>
            </a:r>
          </a:p>
          <a:p>
            <a:r>
              <a:rPr lang="en-US" dirty="0"/>
              <a:t>Raises Ethical and Confidentiality Issues</a:t>
            </a:r>
          </a:p>
          <a:p>
            <a:pPr lvl="1"/>
            <a:r>
              <a:rPr lang="en-US" dirty="0"/>
              <a:t>Some users appear to be treating these subreddits as an anonymous online journal.</a:t>
            </a:r>
          </a:p>
          <a:p>
            <a:pPr lvl="1"/>
            <a:r>
              <a:rPr lang="en-US" dirty="0"/>
              <a:t>Despite good intentions, is ethical to train a model to read posts?</a:t>
            </a:r>
          </a:p>
          <a:p>
            <a:pPr lvl="1"/>
            <a:r>
              <a:rPr lang="en-US" dirty="0"/>
              <a:t>Anonymization vs. confidential treatment in underlying data</a:t>
            </a:r>
          </a:p>
        </p:txBody>
      </p:sp>
    </p:spTree>
    <p:extLst>
      <p:ext uri="{BB962C8B-B14F-4D97-AF65-F5344CB8AC3E}">
        <p14:creationId xmlns:p14="http://schemas.microsoft.com/office/powerpoint/2010/main" val="3402914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8DB34-9185-F847-924E-15E6901930E5}"/>
              </a:ext>
            </a:extLst>
          </p:cNvPr>
          <p:cNvSpPr>
            <a:spLocks noGrp="1"/>
          </p:cNvSpPr>
          <p:nvPr>
            <p:ph type="title"/>
          </p:nvPr>
        </p:nvSpPr>
        <p:spPr/>
        <p:txBody>
          <a:bodyPr/>
          <a:lstStyle/>
          <a:p>
            <a:r>
              <a:rPr lang="en-US" dirty="0"/>
              <a:t>Data Science Process</a:t>
            </a:r>
          </a:p>
        </p:txBody>
      </p:sp>
      <p:sp>
        <p:nvSpPr>
          <p:cNvPr id="3" name="Content Placeholder 2">
            <a:extLst>
              <a:ext uri="{FF2B5EF4-FFF2-40B4-BE49-F238E27FC236}">
                <a16:creationId xmlns:a16="http://schemas.microsoft.com/office/drawing/2014/main" id="{C7184A23-D8D0-0E4D-B776-5DFDAF037835}"/>
              </a:ext>
            </a:extLst>
          </p:cNvPr>
          <p:cNvSpPr>
            <a:spLocks noGrp="1"/>
          </p:cNvSpPr>
          <p:nvPr>
            <p:ph idx="1"/>
          </p:nvPr>
        </p:nvSpPr>
        <p:spPr/>
        <p:txBody>
          <a:bodyPr/>
          <a:lstStyle/>
          <a:p>
            <a:pPr marL="457200" indent="-457200">
              <a:buFont typeface="+mj-lt"/>
              <a:buAutoNum type="arabicPeriod"/>
            </a:pPr>
            <a:r>
              <a:rPr lang="en-US" dirty="0"/>
              <a:t>Define the problem.</a:t>
            </a:r>
          </a:p>
          <a:p>
            <a:pPr marL="457200" indent="-457200">
              <a:buFont typeface="+mj-lt"/>
              <a:buAutoNum type="arabicPeriod"/>
            </a:pPr>
            <a:r>
              <a:rPr lang="en-US" dirty="0"/>
              <a:t>Obtain the data.</a:t>
            </a:r>
          </a:p>
          <a:p>
            <a:pPr marL="457200" indent="-457200">
              <a:buFont typeface="+mj-lt"/>
              <a:buAutoNum type="arabicPeriod"/>
            </a:pPr>
            <a:r>
              <a:rPr lang="en-US" dirty="0"/>
              <a:t>Explore the data.</a:t>
            </a:r>
          </a:p>
          <a:p>
            <a:pPr marL="457200" indent="-457200">
              <a:buFont typeface="+mj-lt"/>
              <a:buAutoNum type="arabicPeriod"/>
            </a:pPr>
            <a:r>
              <a:rPr lang="en-US" dirty="0"/>
              <a:t>Model the data.</a:t>
            </a:r>
          </a:p>
          <a:p>
            <a:pPr marL="457200" indent="-457200">
              <a:buFont typeface="+mj-lt"/>
              <a:buAutoNum type="arabicPeriod"/>
            </a:pPr>
            <a:r>
              <a:rPr lang="en-US" dirty="0"/>
              <a:t>Evaluate the model.</a:t>
            </a:r>
          </a:p>
          <a:p>
            <a:pPr marL="457200" indent="-457200">
              <a:buFont typeface="+mj-lt"/>
              <a:buAutoNum type="arabicPeriod"/>
            </a:pPr>
            <a:r>
              <a:rPr lang="en-US" dirty="0"/>
              <a:t>Answer the problem.</a:t>
            </a:r>
          </a:p>
          <a:p>
            <a:endParaRPr lang="en-US" dirty="0"/>
          </a:p>
        </p:txBody>
      </p:sp>
    </p:spTree>
    <p:extLst>
      <p:ext uri="{BB962C8B-B14F-4D97-AF65-F5344CB8AC3E}">
        <p14:creationId xmlns:p14="http://schemas.microsoft.com/office/powerpoint/2010/main" val="3961543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2DCFC-E253-4244-80F8-B4AC090F5F70}"/>
              </a:ext>
            </a:extLst>
          </p:cNvPr>
          <p:cNvSpPr>
            <a:spLocks noGrp="1"/>
          </p:cNvSpPr>
          <p:nvPr>
            <p:ph type="title"/>
          </p:nvPr>
        </p:nvSpPr>
        <p:spPr/>
        <p:txBody>
          <a:bodyPr>
            <a:normAutofit fontScale="90000"/>
          </a:bodyPr>
          <a:lstStyle/>
          <a:p>
            <a:r>
              <a:rPr lang="en-US" dirty="0"/>
              <a:t>unique Conditions that commonly occur Together, Symptoms overlap, But Treatments can be radically Different</a:t>
            </a:r>
          </a:p>
        </p:txBody>
      </p:sp>
      <p:graphicFrame>
        <p:nvGraphicFramePr>
          <p:cNvPr id="6" name="Content Placeholder 5">
            <a:extLst>
              <a:ext uri="{FF2B5EF4-FFF2-40B4-BE49-F238E27FC236}">
                <a16:creationId xmlns:a16="http://schemas.microsoft.com/office/drawing/2014/main" id="{10472873-E8CB-814D-BD12-CF95663260B9}"/>
              </a:ext>
            </a:extLst>
          </p:cNvPr>
          <p:cNvGraphicFramePr>
            <a:graphicFrameLocks noGrp="1"/>
          </p:cNvGraphicFramePr>
          <p:nvPr>
            <p:ph idx="1"/>
            <p:extLst>
              <p:ext uri="{D42A27DB-BD31-4B8C-83A1-F6EECF244321}">
                <p14:modId xmlns:p14="http://schemas.microsoft.com/office/powerpoint/2010/main" val="2200214755"/>
              </p:ext>
            </p:extLst>
          </p:nvPr>
        </p:nvGraphicFramePr>
        <p:xfrm>
          <a:off x="581025" y="2181225"/>
          <a:ext cx="11029950" cy="36782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482899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4457C-2CB1-7241-B6D9-8E120EA1D022}"/>
              </a:ext>
            </a:extLst>
          </p:cNvPr>
          <p:cNvSpPr>
            <a:spLocks noGrp="1"/>
          </p:cNvSpPr>
          <p:nvPr>
            <p:ph type="title"/>
          </p:nvPr>
        </p:nvSpPr>
        <p:spPr/>
        <p:txBody>
          <a:bodyPr/>
          <a:lstStyle/>
          <a:p>
            <a:r>
              <a:rPr lang="en-US" dirty="0"/>
              <a:t>Problem</a:t>
            </a:r>
          </a:p>
        </p:txBody>
      </p:sp>
      <p:graphicFrame>
        <p:nvGraphicFramePr>
          <p:cNvPr id="4" name="Content Placeholder 3">
            <a:extLst>
              <a:ext uri="{FF2B5EF4-FFF2-40B4-BE49-F238E27FC236}">
                <a16:creationId xmlns:a16="http://schemas.microsoft.com/office/drawing/2014/main" id="{30DA5BAA-B08E-BC41-96F2-79E0D39A66E2}"/>
              </a:ext>
            </a:extLst>
          </p:cNvPr>
          <p:cNvGraphicFramePr>
            <a:graphicFrameLocks noGrp="1"/>
          </p:cNvGraphicFramePr>
          <p:nvPr>
            <p:ph idx="1"/>
            <p:extLst>
              <p:ext uri="{D42A27DB-BD31-4B8C-83A1-F6EECF244321}">
                <p14:modId xmlns:p14="http://schemas.microsoft.com/office/powerpoint/2010/main" val="3370019591"/>
              </p:ext>
            </p:extLst>
          </p:nvPr>
        </p:nvGraphicFramePr>
        <p:xfrm>
          <a:off x="581025" y="2181225"/>
          <a:ext cx="11029950" cy="36782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198701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AFB64-3E56-C74C-804C-9ABCEC2FAEC5}"/>
              </a:ext>
            </a:extLst>
          </p:cNvPr>
          <p:cNvSpPr>
            <a:spLocks noGrp="1"/>
          </p:cNvSpPr>
          <p:nvPr>
            <p:ph type="title"/>
          </p:nvPr>
        </p:nvSpPr>
        <p:spPr/>
        <p:txBody>
          <a:bodyPr/>
          <a:lstStyle/>
          <a:p>
            <a:r>
              <a:rPr lang="en-US" dirty="0"/>
              <a:t>Problems with classifying these posts</a:t>
            </a:r>
          </a:p>
        </p:txBody>
      </p:sp>
      <p:sp>
        <p:nvSpPr>
          <p:cNvPr id="3" name="Content Placeholder 2">
            <a:extLst>
              <a:ext uri="{FF2B5EF4-FFF2-40B4-BE49-F238E27FC236}">
                <a16:creationId xmlns:a16="http://schemas.microsoft.com/office/drawing/2014/main" id="{E3DCB86A-F767-4449-8773-2E03988E55E0}"/>
              </a:ext>
            </a:extLst>
          </p:cNvPr>
          <p:cNvSpPr>
            <a:spLocks noGrp="1"/>
          </p:cNvSpPr>
          <p:nvPr>
            <p:ph idx="1"/>
          </p:nvPr>
        </p:nvSpPr>
        <p:spPr/>
        <p:txBody>
          <a:bodyPr/>
          <a:lstStyle/>
          <a:p>
            <a:r>
              <a:rPr lang="en-US" dirty="0"/>
              <a:t>There is a form of self selection with these posts. Based on their own experience, authors are posting descriptions based on where they feel it is appropriate</a:t>
            </a:r>
          </a:p>
          <a:p>
            <a:r>
              <a:rPr lang="en-US" dirty="0"/>
              <a:t>The most important words for each subreddit </a:t>
            </a:r>
            <a:r>
              <a:rPr lang="en-US"/>
              <a:t>are similar…</a:t>
            </a:r>
            <a:endParaRPr lang="en-US" b="1" dirty="0"/>
          </a:p>
          <a:p>
            <a:r>
              <a:rPr lang="en-US" dirty="0"/>
              <a:t>…and there may be some overlap in posts. </a:t>
            </a:r>
            <a:endParaRPr lang="en-US" b="1" dirty="0"/>
          </a:p>
          <a:p>
            <a:r>
              <a:rPr lang="en-US" b="1" dirty="0"/>
              <a:t>CAN WE PROPERLY CLASSIFY THESE????</a:t>
            </a:r>
          </a:p>
        </p:txBody>
      </p:sp>
    </p:spTree>
    <p:extLst>
      <p:ext uri="{BB962C8B-B14F-4D97-AF65-F5344CB8AC3E}">
        <p14:creationId xmlns:p14="http://schemas.microsoft.com/office/powerpoint/2010/main" val="2260658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9143D9-5029-7B43-BE28-36C1012A9425}"/>
              </a:ext>
            </a:extLst>
          </p:cNvPr>
          <p:cNvSpPr>
            <a:spLocks noGrp="1"/>
          </p:cNvSpPr>
          <p:nvPr>
            <p:ph type="title"/>
          </p:nvPr>
        </p:nvSpPr>
        <p:spPr/>
        <p:txBody>
          <a:bodyPr/>
          <a:lstStyle/>
          <a:p>
            <a:r>
              <a:rPr lang="en-US" dirty="0"/>
              <a:t>Acquiring  THE DATA</a:t>
            </a:r>
          </a:p>
        </p:txBody>
      </p:sp>
      <p:pic>
        <p:nvPicPr>
          <p:cNvPr id="5" name="Picture 4">
            <a:extLst>
              <a:ext uri="{FF2B5EF4-FFF2-40B4-BE49-F238E27FC236}">
                <a16:creationId xmlns:a16="http://schemas.microsoft.com/office/drawing/2014/main" id="{C22E650B-0791-9447-A2DE-0B50C8746269}"/>
              </a:ext>
            </a:extLst>
          </p:cNvPr>
          <p:cNvPicPr>
            <a:picLocks noChangeAspect="1"/>
          </p:cNvPicPr>
          <p:nvPr/>
        </p:nvPicPr>
        <p:blipFill>
          <a:blip r:embed="rId3"/>
          <a:stretch>
            <a:fillRect/>
          </a:stretch>
        </p:blipFill>
        <p:spPr>
          <a:xfrm>
            <a:off x="0" y="3556296"/>
            <a:ext cx="6096000" cy="3098800"/>
          </a:xfrm>
          <a:prstGeom prst="rect">
            <a:avLst/>
          </a:prstGeom>
        </p:spPr>
      </p:pic>
      <p:pic>
        <p:nvPicPr>
          <p:cNvPr id="7" name="Picture 6">
            <a:extLst>
              <a:ext uri="{FF2B5EF4-FFF2-40B4-BE49-F238E27FC236}">
                <a16:creationId xmlns:a16="http://schemas.microsoft.com/office/drawing/2014/main" id="{699852D7-A28A-B44C-8F05-093E736AF1BF}"/>
              </a:ext>
            </a:extLst>
          </p:cNvPr>
          <p:cNvPicPr>
            <a:picLocks noChangeAspect="1"/>
          </p:cNvPicPr>
          <p:nvPr/>
        </p:nvPicPr>
        <p:blipFill>
          <a:blip r:embed="rId4"/>
          <a:stretch>
            <a:fillRect/>
          </a:stretch>
        </p:blipFill>
        <p:spPr>
          <a:xfrm>
            <a:off x="6096000" y="3631903"/>
            <a:ext cx="5955276" cy="3023193"/>
          </a:xfrm>
          <a:prstGeom prst="rect">
            <a:avLst/>
          </a:prstGeom>
        </p:spPr>
      </p:pic>
      <p:sp>
        <p:nvSpPr>
          <p:cNvPr id="8" name="TextBox 7">
            <a:extLst>
              <a:ext uri="{FF2B5EF4-FFF2-40B4-BE49-F238E27FC236}">
                <a16:creationId xmlns:a16="http://schemas.microsoft.com/office/drawing/2014/main" id="{2C98A9C6-BC3D-084F-AAA2-F8DBB7B4DBB5}"/>
              </a:ext>
            </a:extLst>
          </p:cNvPr>
          <p:cNvSpPr txBox="1"/>
          <p:nvPr/>
        </p:nvSpPr>
        <p:spPr>
          <a:xfrm>
            <a:off x="457200" y="2100263"/>
            <a:ext cx="11272838" cy="1200329"/>
          </a:xfrm>
          <a:prstGeom prst="rect">
            <a:avLst/>
          </a:prstGeom>
          <a:noFill/>
        </p:spPr>
        <p:txBody>
          <a:bodyPr wrap="square" rtlCol="0">
            <a:spAutoFit/>
          </a:bodyPr>
          <a:lstStyle/>
          <a:p>
            <a:pPr marL="285750" indent="-285750">
              <a:buFont typeface="Arial" panose="020B0604020202020204" pitchFamily="34" charset="0"/>
              <a:buChar char="•"/>
            </a:pPr>
            <a:r>
              <a:rPr lang="en-US" dirty="0"/>
              <a:t>Used PushShift API to obtain data from the two desired subreddits </a:t>
            </a:r>
          </a:p>
          <a:p>
            <a:pPr marL="285750" indent="-285750">
              <a:buFont typeface="Arial" panose="020B0604020202020204" pitchFamily="34" charset="0"/>
              <a:buChar char="•"/>
            </a:pPr>
            <a:r>
              <a:rPr lang="en-US" dirty="0"/>
              <a:t>Max size per pull is 500 posts</a:t>
            </a:r>
          </a:p>
          <a:p>
            <a:pPr marL="285750" indent="-285750">
              <a:buFont typeface="Arial" panose="020B0604020202020204" pitchFamily="34" charset="0"/>
              <a:buChar char="•"/>
            </a:pPr>
            <a:r>
              <a:rPr lang="en-US" dirty="0"/>
              <a:t>Performed 4 pulls for each subreddit to obtain 4,000 posts total before cleaning</a:t>
            </a:r>
          </a:p>
          <a:p>
            <a:pPr marL="285750" indent="-285750">
              <a:buFont typeface="Arial" panose="020B0604020202020204" pitchFamily="34" charset="0"/>
              <a:buChar char="•"/>
            </a:pPr>
            <a:r>
              <a:rPr lang="en-US" dirty="0"/>
              <a:t>Varied desired time frame on API (before/after parameters) to obtain range of posts</a:t>
            </a:r>
          </a:p>
        </p:txBody>
      </p:sp>
    </p:spTree>
    <p:extLst>
      <p:ext uri="{BB962C8B-B14F-4D97-AF65-F5344CB8AC3E}">
        <p14:creationId xmlns:p14="http://schemas.microsoft.com/office/powerpoint/2010/main" val="3783115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FB4F5-B53F-724D-AF48-57C284A9A916}"/>
              </a:ext>
            </a:extLst>
          </p:cNvPr>
          <p:cNvSpPr>
            <a:spLocks noGrp="1"/>
          </p:cNvSpPr>
          <p:nvPr>
            <p:ph type="title"/>
          </p:nvPr>
        </p:nvSpPr>
        <p:spPr/>
        <p:txBody>
          <a:bodyPr/>
          <a:lstStyle/>
          <a:p>
            <a:r>
              <a:rPr lang="en-US" dirty="0"/>
              <a:t>Data Cleaning and EDa</a:t>
            </a:r>
          </a:p>
        </p:txBody>
      </p:sp>
      <p:sp>
        <p:nvSpPr>
          <p:cNvPr id="3" name="Content Placeholder 2">
            <a:extLst>
              <a:ext uri="{FF2B5EF4-FFF2-40B4-BE49-F238E27FC236}">
                <a16:creationId xmlns:a16="http://schemas.microsoft.com/office/drawing/2014/main" id="{B3352095-6A6C-CD49-AD99-9F5B4C195BBC}"/>
              </a:ext>
            </a:extLst>
          </p:cNvPr>
          <p:cNvSpPr>
            <a:spLocks noGrp="1"/>
          </p:cNvSpPr>
          <p:nvPr>
            <p:ph idx="1"/>
          </p:nvPr>
        </p:nvSpPr>
        <p:spPr/>
        <p:txBody>
          <a:bodyPr/>
          <a:lstStyle/>
          <a:p>
            <a:r>
              <a:rPr lang="en-US" dirty="0"/>
              <a:t>187 posts (of 4000) included the text ‘[removed]’ or ‘[deleted]’ in place of a typical post</a:t>
            </a:r>
          </a:p>
          <a:p>
            <a:r>
              <a:rPr lang="en-US" dirty="0"/>
              <a:t>Removed these posts as part of the data science process</a:t>
            </a:r>
          </a:p>
        </p:txBody>
      </p:sp>
    </p:spTree>
    <p:extLst>
      <p:ext uri="{BB962C8B-B14F-4D97-AF65-F5344CB8AC3E}">
        <p14:creationId xmlns:p14="http://schemas.microsoft.com/office/powerpoint/2010/main" val="10451000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B9D622-70DA-454E-8CC1-1EF8E3734B93}"/>
              </a:ext>
            </a:extLst>
          </p:cNvPr>
          <p:cNvSpPr>
            <a:spLocks noGrp="1"/>
          </p:cNvSpPr>
          <p:nvPr>
            <p:ph type="title"/>
          </p:nvPr>
        </p:nvSpPr>
        <p:spPr/>
        <p:txBody>
          <a:bodyPr/>
          <a:lstStyle/>
          <a:p>
            <a:r>
              <a:rPr lang="en-US" dirty="0"/>
              <a:t>MOST COMMON WORDS – Depression and Anxiety Posts</a:t>
            </a:r>
          </a:p>
        </p:txBody>
      </p:sp>
      <p:pic>
        <p:nvPicPr>
          <p:cNvPr id="5" name="Picture 4">
            <a:extLst>
              <a:ext uri="{FF2B5EF4-FFF2-40B4-BE49-F238E27FC236}">
                <a16:creationId xmlns:a16="http://schemas.microsoft.com/office/drawing/2014/main" id="{FA74EC81-DCF8-8940-86F3-8A3149C11650}"/>
              </a:ext>
            </a:extLst>
          </p:cNvPr>
          <p:cNvPicPr>
            <a:picLocks noChangeAspect="1"/>
          </p:cNvPicPr>
          <p:nvPr/>
        </p:nvPicPr>
        <p:blipFill>
          <a:blip r:embed="rId3"/>
          <a:stretch>
            <a:fillRect/>
          </a:stretch>
        </p:blipFill>
        <p:spPr>
          <a:xfrm>
            <a:off x="138281" y="1863724"/>
            <a:ext cx="5391152" cy="3594101"/>
          </a:xfrm>
          <a:prstGeom prst="rect">
            <a:avLst/>
          </a:prstGeom>
        </p:spPr>
      </p:pic>
      <p:pic>
        <p:nvPicPr>
          <p:cNvPr id="6" name="Picture 5">
            <a:extLst>
              <a:ext uri="{FF2B5EF4-FFF2-40B4-BE49-F238E27FC236}">
                <a16:creationId xmlns:a16="http://schemas.microsoft.com/office/drawing/2014/main" id="{41E3A8ED-2B68-3242-AE78-E989C6F7AFD5}"/>
              </a:ext>
            </a:extLst>
          </p:cNvPr>
          <p:cNvPicPr>
            <a:picLocks noChangeAspect="1"/>
          </p:cNvPicPr>
          <p:nvPr/>
        </p:nvPicPr>
        <p:blipFill>
          <a:blip r:embed="rId4"/>
          <a:stretch>
            <a:fillRect/>
          </a:stretch>
        </p:blipFill>
        <p:spPr>
          <a:xfrm>
            <a:off x="5672308" y="2535237"/>
            <a:ext cx="6291264" cy="4194176"/>
          </a:xfrm>
          <a:prstGeom prst="rect">
            <a:avLst/>
          </a:prstGeom>
        </p:spPr>
      </p:pic>
    </p:spTree>
    <p:extLst>
      <p:ext uri="{BB962C8B-B14F-4D97-AF65-F5344CB8AC3E}">
        <p14:creationId xmlns:p14="http://schemas.microsoft.com/office/powerpoint/2010/main" val="22432514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4AAAA-EAF0-A940-A8A1-B012BF9D7F20}"/>
              </a:ext>
            </a:extLst>
          </p:cNvPr>
          <p:cNvSpPr>
            <a:spLocks noGrp="1"/>
          </p:cNvSpPr>
          <p:nvPr>
            <p:ph type="title"/>
          </p:nvPr>
        </p:nvSpPr>
        <p:spPr/>
        <p:txBody>
          <a:bodyPr/>
          <a:lstStyle/>
          <a:p>
            <a:r>
              <a:rPr lang="en-US" dirty="0"/>
              <a:t>Most frequent words in model - Lots of overlap</a:t>
            </a:r>
          </a:p>
        </p:txBody>
      </p:sp>
      <p:pic>
        <p:nvPicPr>
          <p:cNvPr id="4" name="Picture 3">
            <a:extLst>
              <a:ext uri="{FF2B5EF4-FFF2-40B4-BE49-F238E27FC236}">
                <a16:creationId xmlns:a16="http://schemas.microsoft.com/office/drawing/2014/main" id="{CF1567A2-B573-1A49-8159-E2C22C7B793E}"/>
              </a:ext>
            </a:extLst>
          </p:cNvPr>
          <p:cNvPicPr>
            <a:picLocks noChangeAspect="1"/>
          </p:cNvPicPr>
          <p:nvPr/>
        </p:nvPicPr>
        <p:blipFill>
          <a:blip r:embed="rId3"/>
          <a:stretch>
            <a:fillRect/>
          </a:stretch>
        </p:blipFill>
        <p:spPr>
          <a:xfrm>
            <a:off x="412750" y="1931987"/>
            <a:ext cx="11366500" cy="4737100"/>
          </a:xfrm>
          <a:prstGeom prst="rect">
            <a:avLst/>
          </a:prstGeom>
        </p:spPr>
      </p:pic>
    </p:spTree>
    <p:extLst>
      <p:ext uri="{BB962C8B-B14F-4D97-AF65-F5344CB8AC3E}">
        <p14:creationId xmlns:p14="http://schemas.microsoft.com/office/powerpoint/2010/main" val="2565101355"/>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{9847FF12-0E1D-7645-B37E-81E8F8E6BF86}tf10001123</Template>
  <TotalTime>2902</TotalTime>
  <Words>936</Words>
  <Application>Microsoft Macintosh PowerPoint</Application>
  <PresentationFormat>Widescreen</PresentationFormat>
  <Paragraphs>79</Paragraphs>
  <Slides>16</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Gill Sans MT</vt:lpstr>
      <vt:lpstr>Wingdings 2</vt:lpstr>
      <vt:lpstr>Dividend</vt:lpstr>
      <vt:lpstr>CLASSIFYING SIMILAR, BUT DISTINCT DEPRESSION AND Anxiety POSTS</vt:lpstr>
      <vt:lpstr>Data Science Process</vt:lpstr>
      <vt:lpstr>unique Conditions that commonly occur Together, Symptoms overlap, But Treatments can be radically Different</vt:lpstr>
      <vt:lpstr>Problem</vt:lpstr>
      <vt:lpstr>Problems with classifying these posts</vt:lpstr>
      <vt:lpstr>Acquiring  THE DATA</vt:lpstr>
      <vt:lpstr>Data Cleaning and EDa</vt:lpstr>
      <vt:lpstr>MOST COMMON WORDS – Depression and Anxiety Posts</vt:lpstr>
      <vt:lpstr>Most frequent words in model - Lots of overlap</vt:lpstr>
      <vt:lpstr>Modeling</vt:lpstr>
      <vt:lpstr>Best Performing Logistic Regression Model</vt:lpstr>
      <vt:lpstr>Logistic Regression Model Extremely Valuable to identify words most important to an accurate Classification</vt:lpstr>
      <vt:lpstr>Misclassification Example – Logistic Regression </vt:lpstr>
      <vt:lpstr>Bagging Model – Predicted Anxiety True Depression (emphasis Added)</vt:lpstr>
      <vt:lpstr>Misclassification Causes</vt:lpstr>
      <vt:lpstr>Conclusion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State Level Participation</dc:title>
  <dc:creator>nicovega55 nicovega55</dc:creator>
  <cp:lastModifiedBy>nicovega55 nicovega55</cp:lastModifiedBy>
  <cp:revision>56</cp:revision>
  <dcterms:created xsi:type="dcterms:W3CDTF">2019-12-19T23:39:33Z</dcterms:created>
  <dcterms:modified xsi:type="dcterms:W3CDTF">2020-01-31T16:22:46Z</dcterms:modified>
</cp:coreProperties>
</file>

<file path=docProps/thumbnail.jpeg>
</file>